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3" r:id="rId3"/>
    <p:sldId id="257" r:id="rId4"/>
    <p:sldId id="264" r:id="rId5"/>
    <p:sldId id="265" r:id="rId6"/>
    <p:sldId id="270" r:id="rId7"/>
    <p:sldId id="271" r:id="rId8"/>
    <p:sldId id="267" r:id="rId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67" autoAdjust="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222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14T13:27:06.37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237 215 24575,'0'-8'0,"0"1"0,0 0 0,1-6 0,2 0 0,2-2 0,2 2 0,2 0 0,-2 1 0,1 1 0,0 3 0,-1 1 0,-1 2 0,-1 2 0,-1 0 0,-1 1 0,0-1 0,-1-1 0,-1-2 0,-3 0 0,-9 0 0,-13-3 0,-17 1 0,-14-1 0,-4 0 0,5 3 0,13 1 0,20 2 0,13 2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14T13:27:14.369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938 30 24575,'25'0'0,"4"0"0,-8 0 0,8 0 0,-8 0 0,6 0 0,-1 0 0,-6 0 0,-4 0 0,-3 0 0,-3 0 0,-2 0 0,-4 0 0,2 0 0,-3 0 0,1-1 0,0-1 0,-1 2 0,-2 6 0,0 8 0,-2 5 0,-7 3 0,-13 1 0,-11-1 0,-11-3 0,1-7 0,6-5 0,4-5 0,9-2 0,4 0 0,3 0 0,4 0 0,1 0 0,2 0 0,3 0 0,4 0 0,13 0 0,2 0 0,9 0 0,-12-1 0,-3-3 0,-16-3 0,-13-6 0,-15-7 0,-13-4 0,-7-2 0,-4 4 0,-1 5 0,-4 6 0,-1 3 0,3 2 0,10 1 0,13 1 0,9 1 0,14 2 0,0 1 0,10 0 0,-1 0 0,0 0 0,1 0 0,-1 0 0,0 0 0,-2 0 0,-2 0 0,-4 0 0,-3 0 0,-4 0 0,-3 0 0,0 1 0,-2 4 0,1 3 0,4 4 0,7 1 0,8 0 0,7-1 0,2 2 0,0-6 0,5 4 0,7-4 0,7 1 0,4-1 0,-1-1 0,-2-2 0,-4-2 0,-1-1 0,0 0 0,0 0 0,2 1 0,2 1 0,2 2 0,4 2 0,-1 1 0,-1-1 0,0-1 0,-2-2 0,-1-2 0,-1-1 0,-2-2 0,3 0 0,-8 0 0,1 0 0,-9 0 0,2 0 0,-1 0 0,0-2 0,1-1 0,2-1 0,2-3 0,0-1 0,1-1 0,2 0 0,-4 2 0,4 1 0,-4 2 0,2 0 0,2 0 0,1 1 0,2 1 0,2 0 0,2 2 0,3 0 0,2 0 0,0 0 0,-4 0 0,0 0 0,-10 0 0,1 0 0,-16-1 0,-14-4 0,-19-6 0,-19-3 0,-7-2 0,-1 2 0,7 5 0,9 0 0,9 2 0,10 1 0,6 2 0,4 2 0,6 1 0,-2 1 0,7 0 0,-2 0 0,4 0 0,0 0 0,-1 0 0,0 0 0,-1 0 0,-1 0 0,2 0 0,0 0 0,1 0 0,1 0 0,-1 0 0,1 0 0,0 0 0,-1 0 0,1 0 0,-2 0 0,1 0 0,4 2 0,8 3 0,15 5 0,12 4 0,8 1 0,0-3 0,-5-2 0,-4-2 0,-2-1 0,-4-1 0,-4-1 0,0 0 0,-9-1 0,3 1 0,-8-2 0,1 1 0,-2-1 0,-1-1 0,-2 0 0,0-2 0,0 0 0,-3 0 0,-8 0 0,-8 0 0,-13 0 0,-10 0 0,-6 0 0,-4 0 0,1 0 0,6 0 0,5 0 0,8 0 0,5 0 0,3 0 0,4 0 0,2 0 0,3 0 0,2 0 0,1 0 0,0 0 0,1 0 0,0 0 0,-1 0 0,1 0 0,-5 0 0,5 0 0,-2 0 0,8 0 0,9 2 0,3 0 0,10 3 0,2-1 0,2-2 0,0 0 0,-1-2 0,-2 0 0,-2 0 0,-2 0 0,-5 2 0,-1 0 0,1 0 0,-4 0 0,2 0 0,-7 0 0,2 2 0,-1 1 0,0-1 0,0 2 0,0-3 0,1 2 0,4 0 0,0 0 0,3 0 0,2-2 0,1 0 0,4-1 0,4 0 0,2-2 0,1 0 0,-1 0 0,0 0 0,-2 0 0,-1 0 0,-4 0 0,-2 0 0,1-1 0,-1-1 0,0 0 0,3 0 0,-8 0 0,2 2 0,-8 0 0,2 0 0,-3 0 0,-3 0 0,-8 0 0,-13 0 0,-13 0 0,-13 0 0,-2 0 0,-2 0 0,6 0 0,6 2 0,8 2 0,5 5 0,11-2 0,-2 3 0,5-1 0,-2 3 0,-1 0 0,0 0 0,-3-4 0,1-1 0,0-3 0,-3-2 0,7-1 0,-4-1 0,9 0 0,-2 0 0,0 0 0,-1 0 0,-1 0 0,0-2 0,1-2 0,-2 0 0,0-2 0,-1-1 0,1-1 0,0-3 0,1-1 0,3-3 0,2-2 0,3-3 0,2-3 0,0-2 0,0 1 0,2 2 0,4 4 0,2 5 0,8 1 0,-5 7 0,3-3 0,-7 6 0,2-3 0,-1 1 0,-2 2 0,0 0 0,-1 2 0,0 0 0,1 0 0,0 0 0,2 5 0,-1 9 0,0 11 0,-3 9 0,-2 5 0,0-1 0,-2-2 0,0-5 0,0-5 0,0-6 0,0-3 0,0-4 0,0-4 0,0-3 0,0-5 0,6-7 0,-2-3 0,6-8 0,-4 0 0,0-6 0,2-5 0,2-4 0,3-5 0,3 1 0,-2 6 0,2 5 0,-3 10 0,-2 7 0,-2 4 0,-3 6 0,-3 3 0,-2 7 0,-4 7 0,-8 8 0,-6 5 0,-4 1 0,2-2 0,4-7 0,1-6 0,3-4 0,2-4 0,3-3 0,3-1 0,1-1 0,2-1 0,0 0 0,3-2 0,6 0 0,10-2 0,6 0 0,5 0 0,1 0 0,5 0 0,6 0 0,3 0 0,0 0 0,-5 1 0,-5 1 0,-6 0 0,-5 2 0,-8 0 0,-7-2 0,-4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14T13:27:17.15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521 428 20898,'-8'-10'0,"0"1"1748,0 0-1748,0 1 622,-5 0-622,-5-2 318,-5-2-318,-4-1 989,1-2-989,1-1 0,-1-2 0,4 0 0,-3 0 0,3 2 0,0 1 0,2 1 0,5 2 0,0-1 0,0 2 0,-1 0 0,-1 2 0,-3 3 0,-1 0 0,-4 1 0,-2 1 0,-1 2 0,12 4 0,12 6 0,30 9 0,19 8 0,18 3 0,6-1 0,-3-4 0,-4-2 0,-7-3 0,-5-2 0,-6-2 0,-3-1 0,-7-1 0,-5 1 0,-6-2 0,-8 1 0,-2-1 0,-4 0 0,-5 2 0,-3 2 0,-4 2 0,-10-1 0,-12-2 0,-12-4 0,-7-5 0,1-3 0,5-3 0,6-6 0,7-10 0,7-11 0,7-11 0,5-2 0,5 3 0,1-1 0,0 1 0,0-1 0,0-1 0,0 7 0,0 5 0,0 13 0,0-2 0,0 7 0,1 1 0,3-1 0,0 8 0,1 0 0,0 2 0,2 0 0,2 0 0,1 0 0,1 5 0,1 6 0,1 8 0,-1 12 0,1 6 0,-2 6 0,-3 0 0,-2-6 0,-4-3 0,-1-8 0,-1-2 0,0 1 0,0-2 0,0 1 0,0-2 0,0-4 0,0-4 0,0-10 0,0-16 0,0-16 0,-3-15 0,-4-8 0,-4-6 0,1 3 0,4 8 0,4 8 0,2 15 0,0 5 0,0 2 0,0 7 0,0-1 0,0 4 0,0 0 0,0 1 0,0 0 0,0-1 0,0-4 0,-2-6 0,-5-3 0,3 6 0,-2 4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04-14T13:27:18.418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 9 24485,'0'-5'0,"0"1"0</inkml:trace>
</inkml:ink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oecd.org/pisa/data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customXml" Target="../ink/ink2.xml"/><Relationship Id="rId10" Type="http://schemas.openxmlformats.org/officeDocument/2006/relationships/image" Target="../media/image12.png"/><Relationship Id="rId4" Type="http://schemas.openxmlformats.org/officeDocument/2006/relationships/image" Target="../media/image9.png"/><Relationship Id="rId9" Type="http://schemas.openxmlformats.org/officeDocument/2006/relationships/customXml" Target="../ink/ink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581450" y="4030662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sz="3100" dirty="0"/>
              <a:t>Projects – Applied Statistics </a:t>
            </a:r>
            <a:r>
              <a:rPr lang="en-GB" sz="3100" dirty="0" err="1"/>
              <a:t>a.y</a:t>
            </a:r>
            <a:r>
              <a:rPr lang="en-GB" sz="3100" dirty="0"/>
              <a:t>. 2022/23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549732" y="4570413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700" dirty="0">
                <a:solidFill>
                  <a:schemeClr val="bg1"/>
                </a:solidFill>
              </a:rPr>
              <a:t>Team #2 – Analysis of the PISA dataset.</a:t>
            </a:r>
          </a:p>
          <a:p>
            <a:endParaRPr lang="it-IT" sz="14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1671982-2392-8EA2-6039-F35E895269A6}"/>
              </a:ext>
            </a:extLst>
          </p:cNvPr>
          <p:cNvSpPr txBox="1"/>
          <p:nvPr/>
        </p:nvSpPr>
        <p:spPr>
          <a:xfrm>
            <a:off x="563768" y="5163145"/>
            <a:ext cx="25819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Leonardo Cesani</a:t>
            </a:r>
          </a:p>
          <a:p>
            <a:r>
              <a:rPr lang="it-IT" sz="1800" dirty="0">
                <a:solidFill>
                  <a:schemeClr val="bg1"/>
                </a:solidFill>
              </a:rPr>
              <a:t>Lorenzo </a:t>
            </a:r>
            <a:r>
              <a:rPr lang="it-IT" dirty="0">
                <a:solidFill>
                  <a:schemeClr val="bg1"/>
                </a:solidFill>
              </a:rPr>
              <a:t>F</a:t>
            </a:r>
            <a:r>
              <a:rPr lang="it-IT" sz="1800" dirty="0">
                <a:solidFill>
                  <a:schemeClr val="bg1"/>
                </a:solidFill>
              </a:rPr>
              <a:t>ranzè 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23850BC-EC3E-B8D1-7E9B-E36E1F0558CD}"/>
              </a:ext>
            </a:extLst>
          </p:cNvPr>
          <p:cNvSpPr txBox="1"/>
          <p:nvPr/>
        </p:nvSpPr>
        <p:spPr>
          <a:xfrm>
            <a:off x="2933667" y="5180627"/>
            <a:ext cx="24187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Valentina Manzoni</a:t>
            </a:r>
          </a:p>
          <a:p>
            <a:r>
              <a:rPr lang="it-IT" sz="1800" dirty="0">
                <a:solidFill>
                  <a:schemeClr val="bg1"/>
                </a:solidFill>
              </a:rPr>
              <a:t>Benjamin Natali</a:t>
            </a:r>
          </a:p>
          <a:p>
            <a:endParaRPr lang="it-IT" sz="1800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B14818-93CF-645D-9FB0-2ED7FCE43856}"/>
              </a:ext>
            </a:extLst>
          </p:cNvPr>
          <p:cNvSpPr txBox="1"/>
          <p:nvPr/>
        </p:nvSpPr>
        <p:spPr>
          <a:xfrm>
            <a:off x="6123081" y="5180415"/>
            <a:ext cx="215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Benedetta Zamboni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B68A9B8-3DC7-2ADA-5B55-3F2AE95A1979}"/>
              </a:ext>
            </a:extLst>
          </p:cNvPr>
          <p:cNvSpPr txBox="1"/>
          <p:nvPr/>
        </p:nvSpPr>
        <p:spPr>
          <a:xfrm>
            <a:off x="549732" y="5993090"/>
            <a:ext cx="4013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Tutor: Chiara Masci &amp; Alessandra Ragni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100" dirty="0"/>
              <a:t>Dataset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17824" y="1600200"/>
            <a:ext cx="4571891" cy="4525963"/>
          </a:xfrm>
        </p:spPr>
        <p:txBody>
          <a:bodyPr/>
          <a:lstStyle/>
          <a:p>
            <a:pPr algn="just"/>
            <a:r>
              <a:rPr lang="en-GB" dirty="0"/>
              <a:t>The PISA dataset collects data about the academic knowledge and real-life skills of 15 years-old students around the world (</a:t>
            </a:r>
            <a:r>
              <a:rPr lang="en-GB" dirty="0">
                <a:hlinkClick r:id="rId2"/>
              </a:rPr>
              <a:t>https://www.oecd.org/pisa/data/</a:t>
            </a:r>
            <a:r>
              <a:rPr lang="en-GB" dirty="0"/>
              <a:t>). </a:t>
            </a:r>
          </a:p>
          <a:p>
            <a:pPr algn="just"/>
            <a:r>
              <a:rPr lang="en-GB" dirty="0"/>
              <a:t>The main data files are: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Students-questionnaire.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School-questionnaire.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Teacher-questionnaire.</a:t>
            </a:r>
          </a:p>
          <a:p>
            <a:pPr algn="just"/>
            <a:r>
              <a:rPr lang="en-GB" dirty="0"/>
              <a:t>We will focus on the </a:t>
            </a:r>
            <a:r>
              <a:rPr lang="en-GB" u="sng" dirty="0"/>
              <a:t>Students-questionnaire.</a:t>
            </a:r>
          </a:p>
          <a:p>
            <a:pPr marL="342900" indent="-342900" algn="just">
              <a:buFontTx/>
              <a:buChar char="-"/>
            </a:pPr>
            <a:endParaRPr lang="en-GB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217823" y="6292645"/>
            <a:ext cx="3115311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351CA1F-B33D-406D-75DD-8C39834A1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715" y="1828801"/>
            <a:ext cx="4136461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11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Research Question</a:t>
            </a:r>
            <a:r>
              <a:rPr lang="it-IT" sz="3100" dirty="0"/>
              <a:t>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519177"/>
            <a:ext cx="5133373" cy="4525963"/>
          </a:xfrm>
        </p:spPr>
        <p:txBody>
          <a:bodyPr/>
          <a:lstStyle/>
          <a:p>
            <a:pPr algn="just"/>
            <a:r>
              <a:rPr lang="en-GB" dirty="0"/>
              <a:t>We want to investigate if there are any relationships in motivation and academic performances in 15 years-old students participating the PISA Study. Furthermore, we would like to understand what drives motivation and if such drivers are the same across different countries. 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 descr="POV: your dad helps with math homework My dad Me: | @crap_meme_dealer |  Memes">
            <a:extLst>
              <a:ext uri="{FF2B5EF4-FFF2-40B4-BE49-F238E27FC236}">
                <a16:creationId xmlns:a16="http://schemas.microsoft.com/office/drawing/2014/main" id="{A7EB2139-B9F8-4111-A6D1-C579EB1AF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699" y="1349897"/>
            <a:ext cx="3495554" cy="3495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138447"/>
            <a:ext cx="8581043" cy="840400"/>
          </a:xfrm>
        </p:spPr>
        <p:txBody>
          <a:bodyPr>
            <a:normAutofit/>
          </a:bodyPr>
          <a:lstStyle/>
          <a:p>
            <a:r>
              <a:rPr lang="en-GB" sz="3100" dirty="0"/>
              <a:t>How do we define motivation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412364" cy="4525963"/>
          </a:xfrm>
        </p:spPr>
        <p:txBody>
          <a:bodyPr>
            <a:normAutofit/>
          </a:bodyPr>
          <a:lstStyle/>
          <a:p>
            <a:pPr algn="just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isolated the features (numerical indicators) that we thought would be representative of the motivation: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C8B6C163-8E95-62A7-51A6-DA5C7158D2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529062"/>
              </p:ext>
            </p:extLst>
          </p:nvPr>
        </p:nvGraphicFramePr>
        <p:xfrm>
          <a:off x="560070" y="2511900"/>
          <a:ext cx="8126730" cy="3461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4610">
                  <a:extLst>
                    <a:ext uri="{9D8B030D-6E8A-4147-A177-3AD203B41FA5}">
                      <a16:colId xmlns:a16="http://schemas.microsoft.com/office/drawing/2014/main" val="2587154934"/>
                    </a:ext>
                  </a:extLst>
                </a:gridCol>
                <a:gridCol w="5532120">
                  <a:extLst>
                    <a:ext uri="{9D8B030D-6E8A-4147-A177-3AD203B41FA5}">
                      <a16:colId xmlns:a16="http://schemas.microsoft.com/office/drawing/2014/main" val="1022385650"/>
                    </a:ext>
                  </a:extLst>
                </a:gridCol>
              </a:tblGrid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433485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Expected occupation.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Expected occupational status based on the level of education.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853387"/>
                  </a:ext>
                </a:extLst>
              </a:tr>
              <a:tr h="354848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Parents support.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Parent’s emotional support perceived by the students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876488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Competitiveness at school.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How competitive a school is and the students attending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960473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Cooperation at school.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Perception of cooperation at school.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959727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Competitiveness of student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How much the student define himself competitive.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2291997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Fear of failure.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Perception of fear of failure at school.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8259418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Resilience.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How a student is prone to recover quickly from difficulties.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732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Desire to master knowledge.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Summarizes the student desire to learn and understand the content of classes.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594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6145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Preliminary analysis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507602"/>
            <a:ext cx="5422739" cy="4525963"/>
          </a:xfrm>
        </p:spPr>
        <p:txBody>
          <a:bodyPr/>
          <a:lstStyle/>
          <a:p>
            <a:pPr algn="just"/>
            <a:r>
              <a:rPr lang="en-GB" dirty="0"/>
              <a:t>First steps: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Select the features’ columns and rename them.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Eliminate the </a:t>
            </a:r>
            <a:r>
              <a:rPr lang="en-GB" i="1" dirty="0"/>
              <a:t>NA</a:t>
            </a:r>
            <a:r>
              <a:rPr lang="en-GB" dirty="0"/>
              <a:t> values.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Convert all strings in numerical values.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Visualize data with boxplot.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Test hp of multivariate normality.</a:t>
            </a:r>
          </a:p>
          <a:p>
            <a:pPr algn="just"/>
            <a:r>
              <a:rPr lang="en-GB" dirty="0"/>
              <a:t>Since the dataset has too many observations, the plot is  based only on data from one country (“Italy”).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 descr="Immagine che contiene grafico&#10;&#10;Descrizione generata automaticamente">
            <a:extLst>
              <a:ext uri="{FF2B5EF4-FFF2-40B4-BE49-F238E27FC236}">
                <a16:creationId xmlns:a16="http://schemas.microsoft.com/office/drawing/2014/main" id="{B8674E31-5C46-984D-0819-BE07D808BF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1208" y="1507602"/>
            <a:ext cx="3452792" cy="394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76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>
            <a:extLst>
              <a:ext uri="{FF2B5EF4-FFF2-40B4-BE49-F238E27FC236}">
                <a16:creationId xmlns:a16="http://schemas.microsoft.com/office/drawing/2014/main" id="{1C771397-1DC0-D823-9FA7-659BFBADC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67" y="218906"/>
            <a:ext cx="7411335" cy="6420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97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PCA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D9A9CB7-B67E-A46B-5916-47D90D5E4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6980" y="1381293"/>
            <a:ext cx="8388285" cy="2322606"/>
          </a:xfrm>
        </p:spPr>
        <p:txBody>
          <a:bodyPr>
            <a:normAutofit/>
          </a:bodyPr>
          <a:lstStyle/>
          <a:p>
            <a:r>
              <a:rPr lang="en-GB" dirty="0"/>
              <a:t>PCA of the 7 components.</a:t>
            </a:r>
          </a:p>
          <a:p>
            <a:r>
              <a:rPr lang="en-GB" dirty="0"/>
              <a:t>Results:</a:t>
            </a:r>
          </a:p>
          <a:p>
            <a:pPr marL="342900" indent="-342900">
              <a:buFontTx/>
              <a:buChar char="-"/>
            </a:pPr>
            <a:r>
              <a:rPr lang="en-GB" dirty="0"/>
              <a:t>PCA on the sample covariance is not significant due the masking effect of variable 1.</a:t>
            </a:r>
          </a:p>
          <a:p>
            <a:pPr marL="342900" indent="-342900">
              <a:buFontTx/>
              <a:buChar char="-"/>
            </a:pPr>
            <a:r>
              <a:rPr lang="en-GB" dirty="0"/>
              <a:t>Scaled PCA show poor results since there is no possible dimensionality reduction that explains </a:t>
            </a:r>
            <a:r>
              <a:rPr lang="en-GB"/>
              <a:t>enough variability.</a:t>
            </a:r>
            <a:endParaRPr lang="en-GB" dirty="0"/>
          </a:p>
          <a:p>
            <a:pPr marL="342900" indent="-342900">
              <a:buFontTx/>
              <a:buChar char="-"/>
            </a:pPr>
            <a:endParaRPr lang="en-GB" b="1" dirty="0"/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dirty="0"/>
          </a:p>
        </p:txBody>
      </p:sp>
      <p:pic>
        <p:nvPicPr>
          <p:cNvPr id="11" name="Immagine 10" descr="Immagine che contiene testo, lettera&#10;&#10;Descrizione generata automaticamente">
            <a:extLst>
              <a:ext uri="{FF2B5EF4-FFF2-40B4-BE49-F238E27FC236}">
                <a16:creationId xmlns:a16="http://schemas.microsoft.com/office/drawing/2014/main" id="{95EE7E83-CD39-4F9E-7960-0C5C7147B3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57" y="3810527"/>
            <a:ext cx="8273607" cy="1131861"/>
          </a:xfrm>
          <a:prstGeom prst="rect">
            <a:avLst/>
          </a:prstGeom>
        </p:spPr>
      </p:pic>
      <p:grpSp>
        <p:nvGrpSpPr>
          <p:cNvPr id="16" name="Gruppo 15">
            <a:extLst>
              <a:ext uri="{FF2B5EF4-FFF2-40B4-BE49-F238E27FC236}">
                <a16:creationId xmlns:a16="http://schemas.microsoft.com/office/drawing/2014/main" id="{0EFE51CC-5A86-E080-FD43-F73C233C4840}"/>
              </a:ext>
            </a:extLst>
          </p:cNvPr>
          <p:cNvGrpSpPr/>
          <p:nvPr/>
        </p:nvGrpSpPr>
        <p:grpSpPr>
          <a:xfrm>
            <a:off x="1292318" y="3741913"/>
            <a:ext cx="450360" cy="185400"/>
            <a:chOff x="1292318" y="3741913"/>
            <a:chExt cx="450360" cy="18540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3">
              <p14:nvContentPartPr>
                <p14:cNvPr id="12" name="Input penna 11">
                  <a:extLst>
                    <a:ext uri="{FF2B5EF4-FFF2-40B4-BE49-F238E27FC236}">
                      <a16:creationId xmlns:a16="http://schemas.microsoft.com/office/drawing/2014/main" id="{0DD9BD5B-4C7B-49C9-9FD8-18B60CA1A26F}"/>
                    </a:ext>
                  </a:extLst>
                </p14:cNvPr>
                <p14:cNvContentPartPr/>
                <p14:nvPr/>
              </p14:nvContentPartPr>
              <p14:xfrm>
                <a:off x="1628558" y="3790873"/>
                <a:ext cx="114120" cy="77760"/>
              </p14:xfrm>
            </p:contentPart>
          </mc:Choice>
          <mc:Fallback xmlns="">
            <p:pic>
              <p:nvPicPr>
                <p:cNvPr id="12" name="Input penna 11">
                  <a:extLst>
                    <a:ext uri="{FF2B5EF4-FFF2-40B4-BE49-F238E27FC236}">
                      <a16:creationId xmlns:a16="http://schemas.microsoft.com/office/drawing/2014/main" id="{0DD9BD5B-4C7B-49C9-9FD8-18B60CA1A26F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1619558" y="3781873"/>
                  <a:ext cx="131760" cy="954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5">
              <p14:nvContentPartPr>
                <p14:cNvPr id="13" name="Input penna 12">
                  <a:extLst>
                    <a:ext uri="{FF2B5EF4-FFF2-40B4-BE49-F238E27FC236}">
                      <a16:creationId xmlns:a16="http://schemas.microsoft.com/office/drawing/2014/main" id="{D81ED53D-21EE-D59B-03C8-BE33C3B4AF19}"/>
                    </a:ext>
                  </a:extLst>
                </p14:cNvPr>
                <p14:cNvContentPartPr/>
                <p14:nvPr/>
              </p14:nvContentPartPr>
              <p14:xfrm>
                <a:off x="1292318" y="3780073"/>
                <a:ext cx="435240" cy="131040"/>
              </p14:xfrm>
            </p:contentPart>
          </mc:Choice>
          <mc:Fallback xmlns="">
            <p:pic>
              <p:nvPicPr>
                <p:cNvPr id="13" name="Input penna 12">
                  <a:extLst>
                    <a:ext uri="{FF2B5EF4-FFF2-40B4-BE49-F238E27FC236}">
                      <a16:creationId xmlns:a16="http://schemas.microsoft.com/office/drawing/2014/main" id="{D81ED53D-21EE-D59B-03C8-BE33C3B4AF19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283678" y="3771433"/>
                  <a:ext cx="452880" cy="1486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14" name="Input penna 13">
                  <a:extLst>
                    <a:ext uri="{FF2B5EF4-FFF2-40B4-BE49-F238E27FC236}">
                      <a16:creationId xmlns:a16="http://schemas.microsoft.com/office/drawing/2014/main" id="{8E97BD6E-B36A-8B40-6BEE-BFFB74414E56}"/>
                    </a:ext>
                  </a:extLst>
                </p14:cNvPr>
                <p14:cNvContentPartPr/>
                <p14:nvPr/>
              </p14:nvContentPartPr>
              <p14:xfrm>
                <a:off x="1339838" y="3741913"/>
                <a:ext cx="234000" cy="185400"/>
              </p14:xfrm>
            </p:contentPart>
          </mc:Choice>
          <mc:Fallback xmlns="">
            <p:pic>
              <p:nvPicPr>
                <p:cNvPr id="14" name="Input penna 13">
                  <a:extLst>
                    <a:ext uri="{FF2B5EF4-FFF2-40B4-BE49-F238E27FC236}">
                      <a16:creationId xmlns:a16="http://schemas.microsoft.com/office/drawing/2014/main" id="{8E97BD6E-B36A-8B40-6BEE-BFFB74414E56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331198" y="3733273"/>
                  <a:ext cx="251640" cy="203040"/>
                </a:xfrm>
                <a:prstGeom prst="rect">
                  <a:avLst/>
                </a:prstGeom>
              </p:spPr>
            </p:pic>
          </mc:Fallback>
        </mc:AlternateContent>
      </p:grp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7" name="Input penna 16">
                <a:extLst>
                  <a:ext uri="{FF2B5EF4-FFF2-40B4-BE49-F238E27FC236}">
                    <a16:creationId xmlns:a16="http://schemas.microsoft.com/office/drawing/2014/main" id="{ECE51932-4091-BE36-D39D-A5894B6D977A}"/>
                  </a:ext>
                </a:extLst>
              </p14:cNvPr>
              <p14:cNvContentPartPr/>
              <p14:nvPr/>
            </p14:nvContentPartPr>
            <p14:xfrm>
              <a:off x="2844998" y="6579793"/>
              <a:ext cx="360" cy="3600"/>
            </p14:xfrm>
          </p:contentPart>
        </mc:Choice>
        <mc:Fallback xmlns="">
          <p:pic>
            <p:nvPicPr>
              <p:cNvPr id="17" name="Input penna 16">
                <a:extLst>
                  <a:ext uri="{FF2B5EF4-FFF2-40B4-BE49-F238E27FC236}">
                    <a16:creationId xmlns:a16="http://schemas.microsoft.com/office/drawing/2014/main" id="{ECE51932-4091-BE36-D39D-A5894B6D977A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2836358" y="6570793"/>
                <a:ext cx="18000" cy="2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824085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GOALS &amp; IDEAS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472879"/>
            <a:ext cx="7795260" cy="4525963"/>
          </a:xfrm>
        </p:spPr>
        <p:txBody>
          <a:bodyPr/>
          <a:lstStyle/>
          <a:p>
            <a:r>
              <a:rPr lang="en-GB" dirty="0"/>
              <a:t>In the future we would like to explore the following ideas:</a:t>
            </a:r>
          </a:p>
          <a:p>
            <a:pPr marL="342900" indent="-342900">
              <a:buFontTx/>
              <a:buChar char="-"/>
            </a:pPr>
            <a:r>
              <a:rPr lang="en-GB" dirty="0"/>
              <a:t>Multilevel analysis (mixed effect models) to see what factors influence motivation across different countries.</a:t>
            </a:r>
          </a:p>
          <a:p>
            <a:pPr marL="342900" indent="-342900">
              <a:buFontTx/>
              <a:buChar char="-"/>
            </a:pPr>
            <a:r>
              <a:rPr lang="en-GB" dirty="0"/>
              <a:t>Attempt of MANOVA with different levels of PVMATH as factors.</a:t>
            </a:r>
            <a:r>
              <a:rPr lang="en-GB" sz="2200" dirty="0"/>
              <a:t> </a:t>
            </a:r>
          </a:p>
          <a:p>
            <a:pPr marL="342900" indent="-342900">
              <a:buFontTx/>
              <a:buChar char="-"/>
            </a:pPr>
            <a:r>
              <a:rPr lang="en-GB" dirty="0"/>
              <a:t>2 way MANOVA with PV1MATH and PV1READING.</a:t>
            </a:r>
          </a:p>
          <a:p>
            <a:pPr marL="342900" indent="-342900">
              <a:buFontTx/>
              <a:buChar char="-"/>
            </a:pPr>
            <a:r>
              <a:rPr lang="en-GB" dirty="0"/>
              <a:t>Clustering to see possible groupings based on motivational factors.</a:t>
            </a:r>
          </a:p>
          <a:p>
            <a:pPr marL="342900" indent="-342900">
              <a:buFontTx/>
              <a:buChar char="-"/>
            </a:pPr>
            <a:r>
              <a:rPr lang="en-GB" dirty="0"/>
              <a:t>Non parametric approach to bypass normality hp.</a:t>
            </a:r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sz="2200" dirty="0"/>
          </a:p>
          <a:p>
            <a:endParaRPr lang="en-GB" sz="22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366976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475</TotalTime>
  <Words>439</Words>
  <Application>Microsoft Macintosh PowerPoint</Application>
  <PresentationFormat>Presentazione su schermo (4:3)</PresentationFormat>
  <Paragraphs>64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POLI</vt:lpstr>
      <vt:lpstr>Titolo presentazione sottotitolo</vt:lpstr>
      <vt:lpstr>Dataset</vt:lpstr>
      <vt:lpstr>Research Question </vt:lpstr>
      <vt:lpstr>How do we define motivation</vt:lpstr>
      <vt:lpstr>Preliminary analysis </vt:lpstr>
      <vt:lpstr>Presentazione standard di PowerPoint</vt:lpstr>
      <vt:lpstr>PCA</vt:lpstr>
      <vt:lpstr>GOALS &amp; IDEAS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Valentina Manzoni</cp:lastModifiedBy>
  <cp:revision>31</cp:revision>
  <dcterms:created xsi:type="dcterms:W3CDTF">2015-05-26T12:27:57Z</dcterms:created>
  <dcterms:modified xsi:type="dcterms:W3CDTF">2023-04-14T13:27:45Z</dcterms:modified>
</cp:coreProperties>
</file>